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144" y="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wmf"/><Relationship Id="rId7" Type="http://schemas.openxmlformats.org/officeDocument/2006/relationships/image" Target="../media/image7.e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BE21-F12C-42D9-AE3A-BB37C7A8353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028A-73F2-4AB5-921E-2C6F9D7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package" Target="../embeddings/Microsoft_Word_Document.docx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3658674" y="4061137"/>
            <a:ext cx="8382004" cy="564525"/>
          </a:xfr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300" dirty="0"/>
              <a:t>Before </a:t>
            </a:r>
            <a:r>
              <a:rPr lang="en-US" sz="3300" dirty="0" err="1"/>
              <a:t>Inprocessing</a:t>
            </a:r>
            <a:endParaRPr lang="en-US" sz="33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589" y="152397"/>
            <a:ext cx="5738611" cy="6191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dirty="0">
                <a:latin typeface="+mn-lt"/>
              </a:rPr>
              <a:t>Completed by Trainees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VA Form 10-2850D Application:</a:t>
            </a:r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r>
              <a:rPr lang="en-US" sz="1600" dirty="0"/>
              <a:t>OF 306 Declaration for Federal Employment:</a:t>
            </a:r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r>
              <a:rPr lang="en-US" sz="1600" dirty="0"/>
              <a:t>Fingerprint Form with facility’s SOI/SON numbers</a:t>
            </a:r>
          </a:p>
          <a:p>
            <a:pPr algn="l"/>
            <a:r>
              <a:rPr lang="en-US" sz="1600" dirty="0"/>
              <a:t>      (** save copy for PIV badge **):</a:t>
            </a:r>
          </a:p>
          <a:p>
            <a:pPr algn="l"/>
            <a:endParaRPr lang="en-US" sz="1600" dirty="0"/>
          </a:p>
          <a:p>
            <a:pPr marL="173038" indent="-173038" algn="l">
              <a:buFontTx/>
              <a:buChar char="-"/>
            </a:pPr>
            <a:r>
              <a:rPr lang="en-US" sz="1600" dirty="0"/>
              <a:t>SF-61 Appointment Affidavit</a:t>
            </a:r>
          </a:p>
          <a:p>
            <a:pPr marL="173038" indent="-173038" algn="l"/>
            <a:r>
              <a:rPr lang="en-US" sz="1600" dirty="0"/>
              <a:t>      (notarize in advance if possible):</a:t>
            </a:r>
          </a:p>
          <a:p>
            <a:pPr algn="l"/>
            <a:endParaRPr lang="en-US" sz="1600" dirty="0"/>
          </a:p>
          <a:p>
            <a:pPr marL="166688" indent="-166688" algn="l">
              <a:buFontTx/>
              <a:buChar char="-"/>
            </a:pPr>
            <a:r>
              <a:rPr lang="en-US" sz="1600" dirty="0"/>
              <a:t>I-9 Employment Eligibility Verification</a:t>
            </a:r>
          </a:p>
          <a:p>
            <a:pPr algn="l"/>
            <a:r>
              <a:rPr lang="en-US" sz="1600" dirty="0"/>
              <a:t>      (complete Section 1 only):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Random Drug Testing Acknowledgement:</a:t>
            </a:r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r>
              <a:rPr lang="en-US" sz="1600" dirty="0"/>
              <a:t>Online Mandatory Training for Trainees (MTT)</a:t>
            </a:r>
          </a:p>
          <a:p>
            <a:pPr algn="l">
              <a:tabLst>
                <a:tab pos="404813" algn="l"/>
              </a:tabLst>
            </a:pPr>
            <a:r>
              <a:rPr lang="en-US" sz="1200" dirty="0"/>
              <a:t>	</a:t>
            </a:r>
            <a:r>
              <a:rPr lang="en-US" sz="1200" dirty="0">
                <a:solidFill>
                  <a:srgbClr val="FF0000"/>
                </a:solidFill>
              </a:rPr>
              <a:t>* updated for 2020</a:t>
            </a:r>
          </a:p>
          <a:p>
            <a:pPr marL="173038" indent="-173038" algn="l"/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17126"/>
              </p:ext>
            </p:extLst>
          </p:nvPr>
        </p:nvGraphicFramePr>
        <p:xfrm>
          <a:off x="3578995" y="659277"/>
          <a:ext cx="914400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995" y="659277"/>
                        <a:ext cx="914400" cy="609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90989"/>
              </p:ext>
            </p:extLst>
          </p:nvPr>
        </p:nvGraphicFramePr>
        <p:xfrm>
          <a:off x="4546485" y="1420834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Acrobat Document" showAsIcon="1" r:id="rId5" imgW="914400" imgH="771480" progId="Acrobat.Document.11">
                  <p:embed/>
                </p:oleObj>
              </mc:Choice>
              <mc:Fallback>
                <p:oleObj name="Acrobat Document" showAsIcon="1" r:id="rId5" imgW="914400" imgH="771480" progId="Acrobat.Document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6485" y="1420834"/>
                        <a:ext cx="914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264096"/>
              </p:ext>
            </p:extLst>
          </p:nvPr>
        </p:nvGraphicFramePr>
        <p:xfrm>
          <a:off x="5051811" y="21229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Acrobat Document" showAsIcon="1" r:id="rId7" imgW="914400" imgH="771480" progId="Acrobat.Document.11">
                  <p:embed/>
                </p:oleObj>
              </mc:Choice>
              <mc:Fallback>
                <p:oleObj name="Acrobat Document" showAsIcon="1" r:id="rId7" imgW="914400" imgH="771480" progId="Acrobat.Document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1811" y="21229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14589" y="6360667"/>
            <a:ext cx="5738611" cy="2173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u="sng" dirty="0">
                <a:latin typeface="+mn-lt"/>
              </a:rPr>
              <a:t>Completed by Academic Program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Distribute/collect above forms including MTT certificates.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Trainee Qualifications Credentials Verification Letter (TQCVL) </a:t>
            </a:r>
          </a:p>
          <a:p>
            <a:pPr algn="l"/>
            <a:r>
              <a:rPr lang="en-US" sz="1600" dirty="0"/>
              <a:t>     on program’s letterhead:</a:t>
            </a:r>
          </a:p>
          <a:p>
            <a:pPr algn="l">
              <a:tabLst>
                <a:tab pos="404813" algn="l"/>
              </a:tabLst>
            </a:pPr>
            <a:r>
              <a:rPr lang="en-US" sz="1200" dirty="0"/>
              <a:t>	</a:t>
            </a:r>
            <a:r>
              <a:rPr lang="en-US" sz="1200" dirty="0">
                <a:solidFill>
                  <a:srgbClr val="FF0000"/>
                </a:solidFill>
              </a:rPr>
              <a:t>* updated for 2020</a:t>
            </a:r>
          </a:p>
          <a:p>
            <a:pPr algn="l"/>
            <a:endParaRPr lang="en-US" sz="800" dirty="0"/>
          </a:p>
          <a:p>
            <a:pPr marL="280988" indent="-280988" algn="l">
              <a:tabLst>
                <a:tab pos="5538788" algn="l"/>
              </a:tabLst>
            </a:pPr>
            <a:r>
              <a:rPr lang="en-US" sz="1600" dirty="0"/>
              <a:t>- Ensure all forms and TQCVL are provided to VA Service or to       VA Chief of Staff’s Office.</a:t>
            </a:r>
          </a:p>
          <a:p>
            <a:pPr marL="285750" indent="-285750" algn="l">
              <a:buFontTx/>
              <a:buChar char="-"/>
            </a:pPr>
            <a:endParaRPr lang="en-US" sz="16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0065" y="8763000"/>
            <a:ext cx="6303135" cy="2822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Office of Education, NF/SG Veterans Health System – last updated 3/25/2020</a:t>
            </a:r>
            <a:endParaRPr lang="en-US" sz="1400" b="1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AB6369A-2457-4118-8A84-464AF9487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49983"/>
              </p:ext>
            </p:extLst>
          </p:nvPr>
        </p:nvGraphicFramePr>
        <p:xfrm>
          <a:off x="3703322" y="2871623"/>
          <a:ext cx="838200" cy="70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Acrobat Document" showAsIcon="1" r:id="rId9" imgW="914400" imgH="771480" progId="Acrobat.Document.11">
                  <p:embed/>
                </p:oleObj>
              </mc:Choice>
              <mc:Fallback>
                <p:oleObj name="Acrobat Document" showAsIcon="1" r:id="rId9" imgW="914400" imgH="771480" progId="Acrobat.Document.11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3322" y="2871623"/>
                        <a:ext cx="838200" cy="707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FC6129-997D-4016-9B07-33619A5FB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23497"/>
              </p:ext>
            </p:extLst>
          </p:nvPr>
        </p:nvGraphicFramePr>
        <p:xfrm>
          <a:off x="3251329" y="39135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Acrobat Document" showAsIcon="1" r:id="rId11" imgW="914400" imgH="771480" progId="Acrobat.Document.DC">
                  <p:embed/>
                </p:oleObj>
              </mc:Choice>
              <mc:Fallback>
                <p:oleObj name="Acrobat Document" showAsIcon="1" r:id="rId11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51329" y="39135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516CE1-98E6-41BD-BFAE-6E1FD3BBA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405945"/>
              </p:ext>
            </p:extLst>
          </p:nvPr>
        </p:nvGraphicFramePr>
        <p:xfrm>
          <a:off x="4541522" y="44100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Acrobat Document" showAsIcon="1" r:id="rId13" imgW="914400" imgH="771480" progId="Acrobat.Document.DC">
                  <p:embed/>
                </p:oleObj>
              </mc:Choice>
              <mc:Fallback>
                <p:oleObj name="Acrobat Document" showAsIcon="1" r:id="rId1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41522" y="44100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1874CF-05DC-49FC-B276-44B5F3762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409847"/>
              </p:ext>
            </p:extLst>
          </p:nvPr>
        </p:nvGraphicFramePr>
        <p:xfrm>
          <a:off x="3429000" y="732965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Document" showAsIcon="1" r:id="rId15" imgW="914400" imgH="771539" progId="Word.Document.12">
                  <p:embed/>
                </p:oleObj>
              </mc:Choice>
              <mc:Fallback>
                <p:oleObj name="Document" showAsIcon="1" r:id="rId15" imgW="914400" imgH="771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9000" y="732965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EE2AD7C-9C2F-4608-825F-14A8329E0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30830"/>
              </p:ext>
            </p:extLst>
          </p:nvPr>
        </p:nvGraphicFramePr>
        <p:xfrm>
          <a:off x="4876800" y="554340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Document" showAsIcon="1" r:id="rId17" imgW="914400" imgH="771539" progId="Word.Document.12">
                  <p:embed/>
                </p:oleObj>
              </mc:Choice>
              <mc:Fallback>
                <p:oleObj name="Document" showAsIcon="1" r:id="rId17" imgW="914400" imgH="771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76800" y="554340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30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 rot="16200000">
            <a:off x="-1525073" y="2232336"/>
            <a:ext cx="4114804" cy="564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Before </a:t>
            </a:r>
            <a:r>
              <a:rPr lang="en-US" sz="3200" dirty="0" err="1"/>
              <a:t>Inprocessing</a:t>
            </a:r>
            <a:endParaRPr lang="en-US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4589" y="4571999"/>
            <a:ext cx="5738611" cy="4114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/>
              <a:t>At </a:t>
            </a:r>
            <a:r>
              <a:rPr lang="en-US" sz="2800" b="1" u="sng" dirty="0" err="1"/>
              <a:t>Inprocessing</a:t>
            </a:r>
            <a:endParaRPr lang="en-US" sz="2800" b="1" u="sng" dirty="0"/>
          </a:p>
          <a:p>
            <a:pPr marL="176213" indent="-176213" algn="l">
              <a:buFontTx/>
              <a:buChar char="-"/>
            </a:pPr>
            <a:r>
              <a:rPr lang="en-US" sz="1600" dirty="0"/>
              <a:t>Students bring valid forms of ID (see I-9).</a:t>
            </a:r>
          </a:p>
          <a:p>
            <a:pPr marL="176213" indent="-176213" algn="l">
              <a:buFontTx/>
              <a:buChar char="-"/>
            </a:pPr>
            <a:r>
              <a:rPr lang="en-US" sz="1600" dirty="0"/>
              <a:t>Service brings all forms to HR </a:t>
            </a:r>
            <a:r>
              <a:rPr lang="en-US" sz="1600" dirty="0" err="1"/>
              <a:t>inprocessing</a:t>
            </a:r>
            <a:r>
              <a:rPr lang="en-US" sz="1600" dirty="0"/>
              <a:t>.</a:t>
            </a:r>
          </a:p>
          <a:p>
            <a:pPr marL="176213" indent="-176213" algn="l">
              <a:buFontTx/>
              <a:buChar char="-"/>
            </a:pPr>
            <a:r>
              <a:rPr lang="en-US" sz="1600" dirty="0"/>
              <a:t>PIV photos (if sponsored in PIV portal in advance).</a:t>
            </a:r>
          </a:p>
          <a:p>
            <a:pPr marL="176213" indent="-176213" algn="l">
              <a:buFontTx/>
              <a:buChar char="-"/>
            </a:pPr>
            <a:r>
              <a:rPr lang="en-US" sz="1600" dirty="0"/>
              <a:t>Provide additional VA information and Service-specific orientation.</a:t>
            </a:r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algn="l"/>
            <a:r>
              <a:rPr lang="en-US" sz="2800" b="1" u="sng" dirty="0"/>
              <a:t>After </a:t>
            </a:r>
            <a:r>
              <a:rPr lang="en-US" sz="2800" b="1" u="sng" dirty="0" err="1"/>
              <a:t>Inprocessing</a:t>
            </a:r>
            <a:endParaRPr lang="en-US" sz="2800" dirty="0"/>
          </a:p>
          <a:p>
            <a:pPr marL="166688" indent="-166688" algn="l">
              <a:buFontTx/>
              <a:buChar char="-"/>
            </a:pPr>
            <a:r>
              <a:rPr lang="en-US" sz="1600" dirty="0"/>
              <a:t>PIV photos (if not completed on day of </a:t>
            </a:r>
            <a:r>
              <a:rPr lang="en-US" sz="1600" dirty="0" err="1"/>
              <a:t>inprocessing</a:t>
            </a:r>
            <a:r>
              <a:rPr lang="en-US" sz="1600" dirty="0"/>
              <a:t>).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Pick up PIV badges and assign PIN.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First computer log-in procedure.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CPRS class (if needed).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Pharmacy card (if needed)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Link PIV badge to locked entries (if needed).</a:t>
            </a:r>
          </a:p>
          <a:p>
            <a:pPr marL="285750" indent="-285750" algn="l">
              <a:buFontTx/>
              <a:buChar char="-"/>
            </a:pPr>
            <a:endParaRPr lang="en-US" sz="16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0065" y="8763000"/>
            <a:ext cx="6303135" cy="2822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Office of Education, NF/SG Veterans Health System – last updated 3/25/2020</a:t>
            </a:r>
            <a:endParaRPr lang="en-US" sz="1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FF7BF-BC29-4FE0-A350-D7945467B12D}"/>
              </a:ext>
            </a:extLst>
          </p:cNvPr>
          <p:cNvSpPr txBox="1">
            <a:spLocks/>
          </p:cNvSpPr>
          <p:nvPr/>
        </p:nvSpPr>
        <p:spPr>
          <a:xfrm>
            <a:off x="814589" y="457201"/>
            <a:ext cx="5738611" cy="411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latin typeface="+mn-lt"/>
              </a:rPr>
              <a:t>Completed by VA Service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Collect all forms including MTT certificates and TQCVL.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Provide TQCVL to Chief of Staff’s office for signature.</a:t>
            </a:r>
          </a:p>
          <a:p>
            <a:pPr marL="166688" indent="-166688" algn="l">
              <a:buFontTx/>
              <a:buChar char="-"/>
            </a:pPr>
            <a:r>
              <a:rPr lang="en-US" sz="1600" dirty="0"/>
              <a:t>Individual HR appointment letters (mail-merge):</a:t>
            </a:r>
          </a:p>
          <a:p>
            <a:pPr algn="l">
              <a:tabLst>
                <a:tab pos="339725" algn="l"/>
              </a:tabLst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	* updated for 2020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166688" indent="-166688" algn="l">
              <a:buFontTx/>
              <a:buChar char="-"/>
            </a:pPr>
            <a:r>
              <a:rPr lang="en-US" sz="1600" dirty="0"/>
              <a:t>Coordinate dates for Police fingerprinting (if needed), PIV photos, and HR </a:t>
            </a:r>
            <a:r>
              <a:rPr lang="en-US" sz="1600" dirty="0" err="1"/>
              <a:t>Inprocessing</a:t>
            </a:r>
            <a:r>
              <a:rPr lang="en-US" sz="1600" dirty="0"/>
              <a:t> (reserve rooms EARLY!).</a:t>
            </a:r>
          </a:p>
          <a:p>
            <a:pPr marL="166688" indent="-166688" algn="l">
              <a:buFontTx/>
              <a:buChar char="-"/>
            </a:pPr>
            <a:endParaRPr lang="en-US" sz="1600" dirty="0"/>
          </a:p>
          <a:p>
            <a:pPr marL="166688" indent="-166688" algn="l">
              <a:buFontTx/>
              <a:buChar char="-"/>
            </a:pPr>
            <a:r>
              <a:rPr lang="en-US" sz="2000" b="1" dirty="0"/>
              <a:t>2-4 weeks before </a:t>
            </a:r>
            <a:r>
              <a:rPr lang="en-US" sz="2000" b="1" dirty="0" err="1"/>
              <a:t>Inprocessing</a:t>
            </a:r>
            <a:r>
              <a:rPr lang="en-US" sz="2000" b="1" dirty="0"/>
              <a:t>:</a:t>
            </a:r>
          </a:p>
          <a:p>
            <a:pPr marL="347663" indent="-180975" algn="l">
              <a:buFont typeface="Arial" panose="020B0604020202020204" pitchFamily="34" charset="0"/>
              <a:buChar char="•"/>
            </a:pPr>
            <a:r>
              <a:rPr lang="en-US" sz="1600" dirty="0"/>
              <a:t>Confirm that trainees are in VISTA 200 Person File.</a:t>
            </a:r>
          </a:p>
          <a:p>
            <a:pPr marL="347663" indent="-180975" algn="l">
              <a:buFont typeface="Arial" panose="020B0604020202020204" pitchFamily="34" charset="0"/>
              <a:buChar char="•"/>
            </a:pPr>
            <a:r>
              <a:rPr lang="en-US" sz="1600" dirty="0"/>
              <a:t>User Provisioning request.</a:t>
            </a:r>
          </a:p>
          <a:p>
            <a:pPr marL="347663" indent="-180975" algn="l">
              <a:buFont typeface="Arial" panose="020B0604020202020204" pitchFamily="34" charset="0"/>
              <a:buChar char="•"/>
            </a:pPr>
            <a:r>
              <a:rPr lang="en-US" sz="1600" dirty="0" err="1"/>
              <a:t>ePAS</a:t>
            </a:r>
            <a:r>
              <a:rPr lang="en-US" sz="1600" dirty="0"/>
              <a:t> request for computer access (attach MTT certificate).</a:t>
            </a:r>
          </a:p>
          <a:p>
            <a:pPr marL="347663" indent="-180975" algn="l">
              <a:buFont typeface="Arial" panose="020B0604020202020204" pitchFamily="34" charset="0"/>
              <a:buChar char="•"/>
            </a:pPr>
            <a:r>
              <a:rPr lang="en-US" sz="1600" dirty="0"/>
              <a:t>Once ePAS complete, sponsor in PIV portal (use copy of Fingerprint Form for demographic info).</a:t>
            </a:r>
          </a:p>
          <a:p>
            <a:pPr indent="166688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Tx/>
              <a:buChar char="-"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83422C-5345-4A1B-A941-91174060144E}"/>
              </a:ext>
            </a:extLst>
          </p:cNvPr>
          <p:cNvSpPr txBox="1">
            <a:spLocks/>
          </p:cNvSpPr>
          <p:nvPr/>
        </p:nvSpPr>
        <p:spPr>
          <a:xfrm rot="16200000">
            <a:off x="-1525070" y="6347135"/>
            <a:ext cx="4114795" cy="564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Inprocessing</a:t>
            </a:r>
            <a:endParaRPr lang="en-US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CEF72A-C771-47CD-85FD-8B05F467D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3026"/>
              </p:ext>
            </p:extLst>
          </p:nvPr>
        </p:nvGraphicFramePr>
        <p:xfrm>
          <a:off x="5410200" y="1219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showAsIcon="1" r:id="rId3" imgW="914400" imgH="771539" progId="Word.Document.8">
                  <p:embed/>
                </p:oleObj>
              </mc:Choice>
              <mc:Fallback>
                <p:oleObj name="Document" showAsIcon="1" r:id="rId3" imgW="914400" imgH="77153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1219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42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242</Words>
  <Application>Microsoft Office PowerPoint</Application>
  <PresentationFormat>On-screen Show (4:3)</PresentationFormat>
  <Paragraphs>60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Office Theme</vt:lpstr>
      <vt:lpstr>Acrobat Document</vt:lpstr>
      <vt:lpstr>Document</vt:lpstr>
      <vt:lpstr>Before Inprocessing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Inprocessing</dc:title>
  <dc:creator>Department of Veterans Affairs</dc:creator>
  <cp:lastModifiedBy>Harvin,Sally E</cp:lastModifiedBy>
  <cp:revision>29</cp:revision>
  <dcterms:created xsi:type="dcterms:W3CDTF">2017-03-30T16:41:18Z</dcterms:created>
  <dcterms:modified xsi:type="dcterms:W3CDTF">2020-03-26T16:53:15Z</dcterms:modified>
</cp:coreProperties>
</file>